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"/>
  </p:notesMasterIdLst>
  <p:sldIdLst>
    <p:sldId id="257" r:id="rId3"/>
    <p:sldId id="2147480974" r:id="rId4"/>
    <p:sldId id="2147480990" r:id="rId5"/>
    <p:sldId id="2147480987" r:id="rId6"/>
    <p:sldId id="2147480991" r:id="rId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4A6A2"/>
    <a:srgbClr val="F0F0F0"/>
    <a:srgbClr val="FF4F00"/>
    <a:srgbClr val="4E5258"/>
    <a:srgbClr val="F5F5F5"/>
    <a:srgbClr val="000000"/>
    <a:srgbClr val="1F4E79"/>
    <a:srgbClr val="00CCCC"/>
    <a:srgbClr val="FFE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97" autoAdjust="0"/>
  </p:normalViewPr>
  <p:slideViewPr>
    <p:cSldViewPr snapToGrid="0">
      <p:cViewPr varScale="1">
        <p:scale>
          <a:sx n="106" d="100"/>
          <a:sy n="106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DFE18-7E40-4362-A711-F661FC3566BC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A6DEF-D601-4333-A171-00E81FA5BFB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079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C2864-24FA-85DB-C14F-68040B6E2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8B4F1A-29E4-2474-B841-1A7E4701B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C856D1-0A98-22D7-C971-BB4309BAB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D0D92F-D437-C97B-7D0F-620B23F5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B6BD55-363F-9189-0845-A75117BE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17308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037EE-C04F-8A9B-7C7A-5477C1AB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62A591-BBE7-FED4-3391-D4494B433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A0B1AC-C006-190F-7524-1594E7EEB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E6E7E4-8F9A-E3D8-AED3-80DF5DA4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6B1CD-D4BE-84C2-11B2-336DC2AC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8790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AFD381-A742-9604-33C6-16B264F5F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8D46F4-83E4-5B8D-5167-F010874DF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08FA53-DF76-81E0-8009-EF3C4D2D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3417E1-3432-82E6-8C79-8987EDE3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233CDC-2A18-176E-D4EF-F3DAEDC7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1124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B7BC5ACD-173E-8E5B-60BF-9D3AFC68C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129" r="119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8F80D31-29E0-63E8-4CF1-AAD15B1BED08}"/>
              </a:ext>
            </a:extLst>
          </p:cNvPr>
          <p:cNvGrpSpPr/>
          <p:nvPr userDrawn="1"/>
        </p:nvGrpSpPr>
        <p:grpSpPr>
          <a:xfrm>
            <a:off x="9695874" y="6420667"/>
            <a:ext cx="2300742" cy="243676"/>
            <a:chOff x="738187" y="5726112"/>
            <a:chExt cx="5306063" cy="561975"/>
          </a:xfrm>
        </p:grpSpPr>
        <p:pic>
          <p:nvPicPr>
            <p:cNvPr id="4" name="Gráfico 2">
              <a:extLst>
                <a:ext uri="{FF2B5EF4-FFF2-40B4-BE49-F238E27FC236}">
                  <a16:creationId xmlns:a16="http://schemas.microsoft.com/office/drawing/2014/main" id="{B7E803C9-01D7-7C24-9D2E-6A481942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8187" y="5800725"/>
              <a:ext cx="2333625" cy="438150"/>
            </a:xfrm>
            <a:prstGeom prst="rect">
              <a:avLst/>
            </a:prstGeom>
          </p:spPr>
        </p:pic>
        <p:pic>
          <p:nvPicPr>
            <p:cNvPr id="5" name="Gráfico 3">
              <a:extLst>
                <a:ext uri="{FF2B5EF4-FFF2-40B4-BE49-F238E27FC236}">
                  <a16:creationId xmlns:a16="http://schemas.microsoft.com/office/drawing/2014/main" id="{475273B6-BF48-2DF1-FA97-6CD90E74A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72525" y="5726112"/>
              <a:ext cx="2371725" cy="56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5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ACE345D9-10CB-1559-A392-EEE50C524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02" t="25186" r="11289" b="27730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04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142DBD24-A48C-8B9B-D25D-0AE3F920EF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4074" r="1088" b="12778"/>
          <a:stretch/>
        </p:blipFill>
        <p:spPr>
          <a:xfrm>
            <a:off x="-1" y="0"/>
            <a:ext cx="12211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7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78D0BCCB-2C05-3EB6-5096-693036DBCF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982" t="9947" r="24047" b="51958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15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39181361-FE43-A9DA-D157-6FB9A1FBC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22" r="18855" b="32048"/>
          <a:stretch/>
        </p:blipFill>
        <p:spPr>
          <a:xfrm>
            <a:off x="-1" y="0"/>
            <a:ext cx="12213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05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6753169-0432-FF0E-573F-646BD330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3" t="3969" r="18473" b="3186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65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A4619D6E-50F6-9F6D-6378-893D3D9868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r="19189" b="379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88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B7BC5ACD-173E-8E5B-60BF-9D3AFC68C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129" r="119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66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DDB87-0B71-F74D-5ED4-3FCABF8F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289C45-1D0D-DC98-F98F-01BA4AE3F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ABBC2B-CAC2-74A9-054E-106F03609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78FC7C-5678-31D2-E820-F894B3C3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9C45B5-B65C-177C-2CFE-07652ED69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2156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4DBC1FE2-7CE3-E8D1-3AB8-6690BE95C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112" r="1161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24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EB462ED-18AD-173E-BE3E-9E9A49DA96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066" t="25115" r="11001" b="27589"/>
          <a:stretch/>
        </p:blipFill>
        <p:spPr>
          <a:xfrm>
            <a:off x="0" y="0"/>
            <a:ext cx="12220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28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51245-7697-C7DD-B124-03D2E402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B34B7E-F9D3-C0AE-4717-9B3E3BEE9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C40949-F8DC-9335-3407-87E9D6B3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B2DF7B-C562-A0BC-6121-0A2088AB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4C04EE-71CC-F7C7-7D7F-5A9B4BCD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1719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5A824-A999-A67C-6274-D4EAA7DC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1A2769-B589-905C-262C-A08AE05B1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F3CCE0-7C1C-AD92-A414-EBAA8CB93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D27B15-04A3-2257-78DD-25307EF3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B295C6-1FD6-258D-E869-6C1E02237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717E44-F51A-F1DE-5C0A-5B38C9C6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224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1EA87-792A-2075-A504-CFB12B6DE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A9BB30-88C2-531C-1E28-8D7D3A82F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C43907-0D2F-AB7E-A44B-118128D93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C22329-550A-8B1F-FB45-E07930232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3DBCD9-214E-6483-1469-2D4518869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C988BE-65F2-FD14-9295-3DF1BA1A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F9E5BA8-A894-7950-DAFE-AC02C4A7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CF67AE1-4FFD-F727-36BD-F2D9B4F6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7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20793-53D5-417D-4C99-776D97C3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52A989-FC44-FF15-A681-2CED7256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83B208-B209-C7E3-92F1-3B5E9B2B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07B9E9-8EF8-3DCF-9E7C-2B1C1F30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545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1AA8810-3297-E779-F853-F8932B85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C90289-3BDB-B34C-52AE-0F5A112B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49B4E8-4F89-A3D9-3D9A-1AC8D995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517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F8CEA-F795-7CE4-4743-9C677106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E8ADEB-4BB5-9F60-E64C-6896D2D17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F0CEF1-C7D2-3A13-3FE7-FD15E9C27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20B85C-7C23-437D-59EB-3CAC067D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3CD159-EE8E-F4D6-0C46-6FA184FF6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E13D96-B2CB-0D14-19D9-2F8DA7B5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529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B8490-154C-069D-3AF7-624131FE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CAC40B6-433F-F981-7470-01AABF4B2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BB0881-3A30-9A93-7E3C-DA2404DE4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56C42E-8B4A-305A-8F26-B2BBF3A9B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E2822C-B0AE-D64C-B4BD-B0CB3711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092CBE-0FED-8564-7F87-EC43CE8F8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307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89B572D-170D-8119-7C39-ED70630DF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BF29F4-E9D9-11F5-20C6-33BAD8051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657A32-F82A-4ACB-C79C-2F526B809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CA3EC6-6AB3-4435-80CB-778B8D7EF184}" type="datetimeFigureOut">
              <a:rPr lang="es-PE" smtClean="0"/>
              <a:t>13/07/2025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0EBDE5-AE32-A001-0D43-E862A206C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3595CF-5392-CFBA-553B-66AD38261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272084-3070-4B07-8D9F-9FBF1BB1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12016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72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C5143-CA50-593F-78F5-8C6A51668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B33E67D-2DB7-2E32-CDA5-8E70147A529C}"/>
              </a:ext>
            </a:extLst>
          </p:cNvPr>
          <p:cNvSpPr/>
          <p:nvPr/>
        </p:nvSpPr>
        <p:spPr>
          <a:xfrm>
            <a:off x="674687" y="4351262"/>
            <a:ext cx="2520950" cy="40436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562BB97F-5085-760C-C73A-74B41AC6169F}"/>
              </a:ext>
            </a:extLst>
          </p:cNvPr>
          <p:cNvGrpSpPr/>
          <p:nvPr/>
        </p:nvGrpSpPr>
        <p:grpSpPr>
          <a:xfrm>
            <a:off x="674687" y="5883722"/>
            <a:ext cx="3817938" cy="404365"/>
            <a:chOff x="738187" y="5726112"/>
            <a:chExt cx="5306063" cy="561975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A0BB2A65-2418-0600-2CDC-ECB5C4B88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8187" y="5800725"/>
              <a:ext cx="2333625" cy="438150"/>
            </a:xfrm>
            <a:prstGeom prst="rect">
              <a:avLst/>
            </a:prstGeom>
          </p:spPr>
        </p:pic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737DE050-54F9-7406-9D7B-576C2E648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2525" y="5726112"/>
              <a:ext cx="2371725" cy="561975"/>
            </a:xfrm>
            <a:prstGeom prst="rect">
              <a:avLst/>
            </a:prstGeom>
          </p:spPr>
        </p:pic>
      </p:grpSp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921BC518-9B98-B316-095D-BBF1639839BC}"/>
              </a:ext>
            </a:extLst>
          </p:cNvPr>
          <p:cNvSpPr txBox="1">
            <a:spLocks/>
          </p:cNvSpPr>
          <p:nvPr/>
        </p:nvSpPr>
        <p:spPr>
          <a:xfrm>
            <a:off x="262550" y="1292519"/>
            <a:ext cx="5833450" cy="2955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PE" sz="5400" b="1" i="0" u="none" strike="noStrike" kern="1200" cap="none" spc="0" normalizeH="0" baseline="0" noProof="0" dirty="0">
                <a:ln>
                  <a:noFill/>
                </a:ln>
                <a:solidFill>
                  <a:srgbClr val="44494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Agente de IA en GCP: ELOY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857AE145-67B4-2402-BDB9-ECCF18861D99}"/>
              </a:ext>
            </a:extLst>
          </p:cNvPr>
          <p:cNvSpPr txBox="1">
            <a:spLocks/>
          </p:cNvSpPr>
          <p:nvPr/>
        </p:nvSpPr>
        <p:spPr>
          <a:xfrm>
            <a:off x="919236" y="4400751"/>
            <a:ext cx="2360613" cy="3053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PE" sz="1400" b="0" i="0" u="none" strike="noStrike" kern="1200" cap="none" spc="0" normalizeH="0" baseline="0" noProof="0" dirty="0">
                <a:ln>
                  <a:noFill/>
                </a:ln>
                <a:solidFill>
                  <a:srgbClr val="44494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Lima, 13 de </a:t>
            </a:r>
            <a:r>
              <a:rPr lang="es-PE" sz="1400" dirty="0">
                <a:solidFill>
                  <a:srgbClr val="44494E"/>
                </a:solidFill>
                <a:latin typeface="Calibri" panose="020F0502020204030204"/>
              </a:rPr>
              <a:t>Julio</a:t>
            </a:r>
            <a:r>
              <a:rPr kumimoji="0" lang="es-PE" sz="1400" b="0" i="0" u="none" strike="noStrike" kern="1200" cap="none" spc="0" normalizeH="0" baseline="0" noProof="0" dirty="0">
                <a:ln>
                  <a:noFill/>
                </a:ln>
                <a:solidFill>
                  <a:srgbClr val="44494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 2025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D7BCE68-16FE-D0A0-506D-27D8EFF1747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6334411" y="537409"/>
            <a:ext cx="5400000" cy="5400000"/>
          </a:xfrm>
          <a:prstGeom prst="roundRect">
            <a:avLst>
              <a:gd name="adj" fmla="val 6775"/>
            </a:avLst>
          </a:prstGeom>
        </p:spPr>
      </p:pic>
    </p:spTree>
    <p:extLst>
      <p:ext uri="{BB962C8B-B14F-4D97-AF65-F5344CB8AC3E}">
        <p14:creationId xmlns:p14="http://schemas.microsoft.com/office/powerpoint/2010/main" val="98927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C6030-C550-4AB0-A9ED-5A72791B8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94A8CABC-E546-8DFE-14F4-E1A98828705E}"/>
              </a:ext>
            </a:extLst>
          </p:cNvPr>
          <p:cNvSpPr txBox="1">
            <a:spLocks/>
          </p:cNvSpPr>
          <p:nvPr/>
        </p:nvSpPr>
        <p:spPr>
          <a:xfrm>
            <a:off x="450113" y="333126"/>
            <a:ext cx="9252970" cy="974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000"/>
              </a:lnSpc>
              <a:buNone/>
              <a:defRPr/>
            </a:pPr>
            <a:r>
              <a:rPr lang="es-ES" sz="3600" b="1" dirty="0">
                <a:solidFill>
                  <a:srgbClr val="4449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Problemáticas</a:t>
            </a:r>
          </a:p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PE" sz="4800" b="1" i="0" u="none" strike="noStrike" kern="1200" cap="none" spc="0" normalizeH="0" baseline="0" noProof="0" dirty="0">
              <a:ln>
                <a:noFill/>
              </a:ln>
              <a:solidFill>
                <a:srgbClr val="44494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F4EB56-3D79-5FC2-922A-C0E629182303}"/>
              </a:ext>
            </a:extLst>
          </p:cNvPr>
          <p:cNvSpPr txBox="1"/>
          <p:nvPr/>
        </p:nvSpPr>
        <p:spPr>
          <a:xfrm>
            <a:off x="529388" y="1397675"/>
            <a:ext cx="82456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dirty="0"/>
              <a:t>En el área de atención al afiliado, se detecta que muchos afiliados tienen dudas similares sobre los procesos de:</a:t>
            </a:r>
          </a:p>
          <a:p>
            <a:pPr>
              <a:buNone/>
            </a:pPr>
            <a:endParaRPr lang="es-ES" dirty="0"/>
          </a:p>
          <a:p>
            <a:pPr>
              <a:buNone/>
            </a:pPr>
            <a:r>
              <a:rPr lang="es-ES" dirty="0"/>
              <a:t>1.- Tengo dudas sobre trámites específicos</a:t>
            </a:r>
          </a:p>
          <a:p>
            <a:pPr>
              <a:buNone/>
            </a:pPr>
            <a:r>
              <a:rPr lang="es-ES" dirty="0"/>
              <a:t>2.- Tengo dudas sobre los programas de Prima AFP</a:t>
            </a:r>
          </a:p>
          <a:p>
            <a:pPr>
              <a:buNone/>
            </a:pPr>
            <a:r>
              <a:rPr lang="es-ES" dirty="0"/>
              <a:t>3.- Reciben diferentes respuestas según a que asesor pregunten</a:t>
            </a:r>
          </a:p>
          <a:p>
            <a:pPr>
              <a:buNone/>
            </a:pPr>
            <a:r>
              <a:rPr lang="es-ES" dirty="0"/>
              <a:t>4.- Jubilación</a:t>
            </a:r>
          </a:p>
          <a:p>
            <a:pPr>
              <a:buNone/>
            </a:pPr>
            <a:r>
              <a:rPr lang="es-ES" dirty="0"/>
              <a:t>5.- Un lugar centralizado para poder consultar mi fondo</a:t>
            </a:r>
          </a:p>
          <a:p>
            <a:pPr>
              <a:buNone/>
            </a:pPr>
            <a:r>
              <a:rPr lang="es-ES" dirty="0"/>
              <a:t>6.- Qué es 95.5?</a:t>
            </a:r>
          </a:p>
          <a:p>
            <a:pPr>
              <a:buNone/>
            </a:pPr>
            <a:r>
              <a:rPr lang="es-ES" dirty="0"/>
              <a:t>7.- Diferentes consultas asociadas a su fondo</a:t>
            </a:r>
          </a:p>
          <a:p>
            <a:pPr>
              <a:buNone/>
            </a:pPr>
            <a:endParaRPr lang="es-ES" dirty="0"/>
          </a:p>
          <a:p>
            <a:pPr>
              <a:buNone/>
            </a:pPr>
            <a:r>
              <a:rPr lang="es-ES" dirty="0"/>
              <a:t>Pero consultan por múltiples canales (</a:t>
            </a:r>
            <a:r>
              <a:rPr lang="es-ES" dirty="0" err="1"/>
              <a:t>call</a:t>
            </a:r>
            <a:r>
              <a:rPr lang="es-ES" dirty="0"/>
              <a:t> center, oficinas, web), generando: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Respuestas inconsistentes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Sobrecarga operativa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Insatisfacción por tiempos de respuesta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Bajo NPS</a:t>
            </a:r>
          </a:p>
        </p:txBody>
      </p:sp>
      <p:pic>
        <p:nvPicPr>
          <p:cNvPr id="5" name="Picture 2" descr="hombre pensando silueta 47746853 Vector en Vecteezy">
            <a:extLst>
              <a:ext uri="{FF2B5EF4-FFF2-40B4-BE49-F238E27FC236}">
                <a16:creationId xmlns:a16="http://schemas.microsoft.com/office/drawing/2014/main" id="{B6BF05F7-CB37-B7B4-F983-B82D51F8B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189" y="2259446"/>
            <a:ext cx="2838450" cy="280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28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8AA94-00F5-15DB-D9AE-AE712A911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E6636CA-E0D7-C124-BC86-F3E0658F4779}"/>
              </a:ext>
            </a:extLst>
          </p:cNvPr>
          <p:cNvSpPr txBox="1">
            <a:spLocks/>
          </p:cNvSpPr>
          <p:nvPr/>
        </p:nvSpPr>
        <p:spPr>
          <a:xfrm>
            <a:off x="450113" y="333126"/>
            <a:ext cx="10842526" cy="14234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000"/>
              </a:lnSpc>
              <a:buNone/>
              <a:defRPr/>
            </a:pPr>
            <a:r>
              <a:rPr lang="es-ES" sz="4000" b="1" dirty="0">
                <a:solidFill>
                  <a:srgbClr val="44494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¿Cómo resuelve el Agente Inteligente estas problemáticas?</a:t>
            </a:r>
            <a:endParaRPr kumimoji="0" lang="es-PE" sz="4000" b="1" i="0" u="none" strike="noStrike" kern="1200" cap="none" spc="0" normalizeH="0" baseline="0" noProof="0" dirty="0">
              <a:ln>
                <a:noFill/>
              </a:ln>
              <a:solidFill>
                <a:srgbClr val="44494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A82770-626E-B0AD-D460-2B02110E4E27}"/>
              </a:ext>
            </a:extLst>
          </p:cNvPr>
          <p:cNvSpPr txBox="1"/>
          <p:nvPr/>
        </p:nvSpPr>
        <p:spPr>
          <a:xfrm>
            <a:off x="537410" y="1894980"/>
            <a:ext cx="7716254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sz="1400" i="1" dirty="0"/>
              <a:t>“No entiendo cuánto tengo ahorrado ni si es suficiente”</a:t>
            </a:r>
          </a:p>
          <a:p>
            <a:r>
              <a:rPr lang="es-ES" sz="1400" b="1" dirty="0"/>
              <a:t>El agente analiza tu fondo y lo explica en lenguaje claro y sencillo</a:t>
            </a:r>
            <a:r>
              <a:rPr lang="es-ES" sz="1400" dirty="0"/>
              <a:t>, con ejemplos personalizados según tu edad, sueldo y tiempo restante para jubilarte.</a:t>
            </a:r>
          </a:p>
          <a:p>
            <a:r>
              <a:rPr lang="es-ES" sz="1400" dirty="0"/>
              <a:t>Ejemplo: “Con tu ritmo actual de aportes, llegarías a una pensión estimada de S/ 1,250. Si aportas S/ 50 más al mes, podrías subirla a S/ 1,600.”</a:t>
            </a:r>
          </a:p>
          <a:p>
            <a:endParaRPr lang="es-ES" sz="1400" i="1" dirty="0"/>
          </a:p>
          <a:p>
            <a:r>
              <a:rPr lang="es-ES" sz="1400" i="1" dirty="0"/>
              <a:t>2.- </a:t>
            </a:r>
            <a:r>
              <a:rPr lang="es-ES" sz="1400" b="1" dirty="0"/>
              <a:t>Respuestas inmediatas, claras y consistentes</a:t>
            </a:r>
          </a:p>
          <a:p>
            <a:r>
              <a:rPr lang="es-ES" sz="1400" dirty="0"/>
              <a:t>El agente está disponible 24/7 en todos los canales (web, WhatsApp, app), brindando respuestas unificadas, sin contradicciones, en lenguaje simple y directo.</a:t>
            </a:r>
          </a:p>
          <a:p>
            <a:endParaRPr lang="es-ES" sz="1400" i="1" dirty="0"/>
          </a:p>
          <a:p>
            <a:r>
              <a:rPr lang="es-ES" sz="1400" i="1" dirty="0"/>
              <a:t>3.- </a:t>
            </a:r>
            <a:r>
              <a:rPr lang="es-ES" sz="1400" b="1" dirty="0"/>
              <a:t>Acompañamiento guiado en trámites</a:t>
            </a:r>
          </a:p>
          <a:p>
            <a:r>
              <a:rPr lang="es-ES" sz="1400" dirty="0"/>
              <a:t>Cuando un afiliado quiere hacer un retiro, cambiar modalidad o iniciar su jubilación, el agente lo guía paso a paso, validando sus condiciones, requisitos y documentos desde el inicio.</a:t>
            </a:r>
          </a:p>
          <a:p>
            <a:endParaRPr lang="es-ES" sz="1400" i="1" dirty="0"/>
          </a:p>
          <a:p>
            <a:r>
              <a:rPr lang="es-ES" sz="1400" i="1" dirty="0"/>
              <a:t>4.- </a:t>
            </a:r>
            <a:r>
              <a:rPr lang="es-ES" sz="1400" b="1" dirty="0"/>
              <a:t>Respuestas personalizadas según el perfil del afiliado</a:t>
            </a:r>
          </a:p>
          <a:p>
            <a:r>
              <a:rPr lang="es-ES" sz="1400" dirty="0"/>
              <a:t>El agente reconoce a cada afiliado: su edad, historial, aportes y situación actual. Así, no da información genérica, sino lo que aplica para él.</a:t>
            </a:r>
          </a:p>
          <a:p>
            <a:endParaRPr lang="es-ES" i="1" dirty="0"/>
          </a:p>
          <a:p>
            <a:r>
              <a:rPr lang="es-ES" sz="1400" b="1" dirty="0"/>
              <a:t>5.- Reducción de tiempos y errores</a:t>
            </a:r>
          </a:p>
          <a:p>
            <a:r>
              <a:rPr lang="es-ES" sz="1400" i="1" dirty="0"/>
              <a:t>Ya no necesita hacer colas ni llamadas para trámites simples. El agente evita reprocesos guiando al afiliado correctamente desde el inicio.</a:t>
            </a:r>
          </a:p>
        </p:txBody>
      </p:sp>
      <p:pic>
        <p:nvPicPr>
          <p:cNvPr id="5" name="Picture 2" descr="hombre pensando silueta 47746853 Vector en Vecteezy">
            <a:extLst>
              <a:ext uri="{FF2B5EF4-FFF2-40B4-BE49-F238E27FC236}">
                <a16:creationId xmlns:a16="http://schemas.microsoft.com/office/drawing/2014/main" id="{D4BF6AB2-4C7C-452E-A25F-F311454C3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052" y="2386838"/>
            <a:ext cx="2838450" cy="280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776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DBE13-883C-F8D9-E1B1-F3DBD443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3B951BD3-1A7F-E590-7996-3AA7C19EC031}"/>
              </a:ext>
            </a:extLst>
          </p:cNvPr>
          <p:cNvSpPr txBox="1">
            <a:spLocks/>
          </p:cNvSpPr>
          <p:nvPr/>
        </p:nvSpPr>
        <p:spPr>
          <a:xfrm>
            <a:off x="838200" y="177204"/>
            <a:ext cx="9252970" cy="974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PE" sz="4800" b="1" i="0" u="none" strike="noStrike" kern="1200" cap="none" spc="0" normalizeH="0" baseline="0" noProof="0" dirty="0">
              <a:ln>
                <a:noFill/>
              </a:ln>
              <a:solidFill>
                <a:srgbClr val="44494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0F1813FB-D653-80F1-764A-7CF955C9B5BF}"/>
              </a:ext>
            </a:extLst>
          </p:cNvPr>
          <p:cNvSpPr txBox="1">
            <a:spLocks/>
          </p:cNvSpPr>
          <p:nvPr/>
        </p:nvSpPr>
        <p:spPr>
          <a:xfrm>
            <a:off x="838200" y="4820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4400" b="1" dirty="0" err="1">
                <a:latin typeface="+mj-lt"/>
                <a:ea typeface="+mj-ea"/>
                <a:cs typeface="+mj-cs"/>
              </a:rPr>
              <a:t>Próximos</a:t>
            </a:r>
            <a:r>
              <a:rPr lang="en-US" sz="4400" b="1" dirty="0">
                <a:latin typeface="+mj-lt"/>
                <a:ea typeface="+mj-ea"/>
                <a:cs typeface="+mj-cs"/>
              </a:rPr>
              <a:t> pasos</a:t>
            </a:r>
          </a:p>
          <a:p>
            <a:pPr marL="0" marR="0" lvl="0" indent="0" fontAlgn="auto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kumimoji="0" lang="en-US" sz="4400" b="1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00CEF4A-2D8F-0C3A-D961-759A23A543AF}"/>
              </a:ext>
            </a:extLst>
          </p:cNvPr>
          <p:cNvSpPr txBox="1"/>
          <p:nvPr/>
        </p:nvSpPr>
        <p:spPr>
          <a:xfrm>
            <a:off x="923260" y="1807647"/>
            <a:ext cx="9719931" cy="3322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2800" dirty="0"/>
              <a:t>Validación con áreas de negocio y segmentos de clientes (Pilotos)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2800" dirty="0"/>
              <a:t>Identificar puntos donde se debe pasar la consulta a un asesor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2800" dirty="0"/>
              <a:t>Integrar las diversas fuentes de la AFP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2800" dirty="0"/>
              <a:t>Hacer que el agente aprenda con todas las interacciones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2800" dirty="0"/>
              <a:t>Monitoreo y retroalimentación de negocio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C9FCC2-BC3A-A978-8C7B-04DBD3EC0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67" y="5251157"/>
            <a:ext cx="3624841" cy="11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0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D418DF-B696-93AC-5CBB-97BC2C3E70D9}"/>
              </a:ext>
            </a:extLst>
          </p:cNvPr>
          <p:cNvSpPr/>
          <p:nvPr/>
        </p:nvSpPr>
        <p:spPr>
          <a:xfrm>
            <a:off x="3861472" y="2572703"/>
            <a:ext cx="327265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es-E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93347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394</Words>
  <Application>Microsoft Office PowerPoint</Application>
  <PresentationFormat>Panorámica</PresentationFormat>
  <Paragraphs>41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Wilmer Abdel Ponce De Leon Florindez</dc:creator>
  <cp:lastModifiedBy>Fabian</cp:lastModifiedBy>
  <cp:revision>13</cp:revision>
  <dcterms:created xsi:type="dcterms:W3CDTF">2025-01-15T16:13:40Z</dcterms:created>
  <dcterms:modified xsi:type="dcterms:W3CDTF">2025-07-14T04:04:06Z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62edd53-3995-41c0-97a0-9ea8ae9a99d8_Enabled">
    <vt:lpwstr>true</vt:lpwstr>
  </property>
  <property fmtid="{D5CDD505-2E9C-101B-9397-08002B2CF9AE}" pid="3" name="MSIP_Label_f62edd53-3995-41c0-97a0-9ea8ae9a99d8_SetDate">
    <vt:lpwstr>2025-01-15T20:48:56Z</vt:lpwstr>
  </property>
  <property fmtid="{D5CDD505-2E9C-101B-9397-08002B2CF9AE}" pid="4" name="MSIP_Label_f62edd53-3995-41c0-97a0-9ea8ae9a99d8_Method">
    <vt:lpwstr>Standard</vt:lpwstr>
  </property>
  <property fmtid="{D5CDD505-2E9C-101B-9397-08002B2CF9AE}" pid="5" name="MSIP_Label_f62edd53-3995-41c0-97a0-9ea8ae9a99d8_Name">
    <vt:lpwstr>Uso Interno</vt:lpwstr>
  </property>
  <property fmtid="{D5CDD505-2E9C-101B-9397-08002B2CF9AE}" pid="6" name="MSIP_Label_f62edd53-3995-41c0-97a0-9ea8ae9a99d8_SiteId">
    <vt:lpwstr>4ce0a5ca-a79f-45a5-91a5-4f396a4cda65</vt:lpwstr>
  </property>
  <property fmtid="{D5CDD505-2E9C-101B-9397-08002B2CF9AE}" pid="7" name="MSIP_Label_f62edd53-3995-41c0-97a0-9ea8ae9a99d8_ActionId">
    <vt:lpwstr>3ef4185f-d1ee-4080-8301-a43e930ac41c</vt:lpwstr>
  </property>
  <property fmtid="{D5CDD505-2E9C-101B-9397-08002B2CF9AE}" pid="8" name="MSIP_Label_f62edd53-3995-41c0-97a0-9ea8ae9a99d8_ContentBits">
    <vt:lpwstr>0</vt:lpwstr>
  </property>
</Properties>
</file>